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  <p:sldMasterId id="2147483649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1pPr>
    <a:lvl2pPr marL="228600"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2pPr>
    <a:lvl3pPr marL="457200"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3pPr>
    <a:lvl4pPr marL="685800"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4pPr>
    <a:lvl5pPr marL="914400"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</p:sp>
      <p:sp>
        <p:nvSpPr>
          <p:cNvPr id="3074" name="Rectangle 2"/>
          <p:cNvSpPr>
            <a:spLocks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Noteworthy Bold" charset="0"/>
              </a:rPr>
              <a:t>Click to edit Master text styles</a:t>
            </a:r>
          </a:p>
          <a:p>
            <a:pPr lvl="1"/>
            <a:r>
              <a:rPr lang="en-US" smtClean="0">
                <a:sym typeface="Noteworthy Bold" charset="0"/>
              </a:rPr>
              <a:t>Second level</a:t>
            </a:r>
          </a:p>
          <a:p>
            <a:pPr lvl="2"/>
            <a:r>
              <a:rPr lang="en-US" smtClean="0">
                <a:sym typeface="Noteworthy Bold" charset="0"/>
              </a:rPr>
              <a:t>Third level</a:t>
            </a:r>
          </a:p>
          <a:p>
            <a:pPr lvl="3"/>
            <a:r>
              <a:rPr lang="en-US" smtClean="0">
                <a:sym typeface="Noteworthy Bold" charset="0"/>
              </a:rPr>
              <a:t>Fourth level</a:t>
            </a:r>
          </a:p>
          <a:p>
            <a:pPr lvl="4"/>
            <a:r>
              <a:rPr lang="en-US" smtClean="0">
                <a:sym typeface="Noteworthy Bold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1pPr>
    <a:lvl2pPr marL="2286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2pPr>
    <a:lvl3pPr marL="4572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3pPr>
    <a:lvl4pPr marL="6858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4pPr>
    <a:lvl5pPr marL="9144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66700"/>
            <a:ext cx="2057400" cy="5859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6700"/>
            <a:ext cx="6019800" cy="58594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2249488"/>
            <a:ext cx="3954463" cy="346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2249488"/>
            <a:ext cx="3956050" cy="346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8125" y="0"/>
            <a:ext cx="2014538" cy="57165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0"/>
            <a:ext cx="5895975" cy="5716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494949"/>
            </a:gs>
            <a:gs pos="59999">
              <a:srgbClr val="626262"/>
            </a:gs>
            <a:gs pos="100000">
              <a:srgbClr val="8B8B8B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/>
          <p:cNvSpPr>
            <a:spLocks/>
          </p:cNvSpPr>
          <p:nvPr/>
        </p:nvSpPr>
        <p:spPr bwMode="auto">
          <a:xfrm>
            <a:off x="6350" y="12700"/>
            <a:ext cx="9129713" cy="68373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gradFill rotWithShape="0">
            <a:gsLst>
              <a:gs pos="0">
                <a:srgbClr val="D2D2D2">
                  <a:alpha val="9999"/>
                </a:srgbClr>
              </a:gs>
              <a:gs pos="30000">
                <a:srgbClr val="D2D2D2">
                  <a:alpha val="7299"/>
                </a:srgbClr>
              </a:gs>
              <a:gs pos="100000">
                <a:srgbClr val="D2D2D2">
                  <a:alpha val="999"/>
                </a:srgbClr>
              </a:gs>
            </a:gsLst>
            <a:lin ang="18900000"/>
          </a:gra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91440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0" y="6350"/>
            <a:ext cx="9136063" cy="6843713"/>
          </a:xfrm>
          <a:prstGeom prst="line">
            <a:avLst/>
          </a:prstGeom>
          <a:noFill/>
          <a:ln w="5000" cap="rnd" cmpd="sng">
            <a:solidFill>
              <a:srgbClr val="BEBEBE">
                <a:alpha val="34999"/>
              </a:srgb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auto">
          <a:xfrm flipH="1">
            <a:off x="6467475" y="4948238"/>
            <a:ext cx="2673350" cy="1900237"/>
          </a:xfrm>
          <a:prstGeom prst="line">
            <a:avLst/>
          </a:prstGeom>
          <a:noFill/>
          <a:ln w="6000" cap="rnd" cmpd="sng">
            <a:solidFill>
              <a:srgbClr val="C5C5C5">
                <a:alpha val="45000"/>
              </a:srgb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" name="Rectangle 4"/>
          <p:cNvSpPr>
            <a:spLocks/>
          </p:cNvSpPr>
          <p:nvPr>
            <p:ph type="title"/>
          </p:nvPr>
        </p:nvSpPr>
        <p:spPr bwMode="auto">
          <a:xfrm>
            <a:off x="457200" y="266700"/>
            <a:ext cx="8229600" cy="1398588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1pPr>
      <a:lvl2pPr marL="457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2pPr>
      <a:lvl3pPr marL="914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3pPr>
      <a:lvl4pPr marL="1371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4pPr>
      <a:lvl5pPr marL="18288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5pPr>
      <a:lvl6pPr marL="22860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6pPr>
      <a:lvl7pPr marL="2743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7pPr>
      <a:lvl8pPr marL="3200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8pPr>
      <a:lvl9pPr marL="3657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494949"/>
            </a:gs>
            <a:gs pos="59999">
              <a:srgbClr val="626262"/>
            </a:gs>
            <a:gs pos="100000">
              <a:srgbClr val="8B8B8B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/>
          </p:cNvSpPr>
          <p:nvPr/>
        </p:nvSpPr>
        <p:spPr bwMode="auto">
          <a:xfrm>
            <a:off x="6350" y="12700"/>
            <a:ext cx="9129713" cy="68373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gradFill rotWithShape="0">
            <a:gsLst>
              <a:gs pos="0">
                <a:srgbClr val="D2D2D2">
                  <a:alpha val="9999"/>
                </a:srgbClr>
              </a:gs>
              <a:gs pos="30000">
                <a:srgbClr val="D2D2D2">
                  <a:alpha val="7299"/>
                </a:srgbClr>
              </a:gs>
              <a:gs pos="100000">
                <a:srgbClr val="D2D2D2">
                  <a:alpha val="999"/>
                </a:srgbClr>
              </a:gs>
            </a:gsLst>
            <a:lin ang="18900000"/>
          </a:gra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91440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0" y="6350"/>
            <a:ext cx="9136063" cy="6843713"/>
          </a:xfrm>
          <a:prstGeom prst="line">
            <a:avLst/>
          </a:prstGeom>
          <a:noFill/>
          <a:ln w="5000" cap="rnd" cmpd="sng">
            <a:solidFill>
              <a:srgbClr val="BEBEBE">
                <a:alpha val="34999"/>
              </a:srgb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 flipH="1">
            <a:off x="6467475" y="4948238"/>
            <a:ext cx="2673350" cy="1900237"/>
          </a:xfrm>
          <a:prstGeom prst="line">
            <a:avLst/>
          </a:prstGeom>
          <a:noFill/>
          <a:ln w="6000" cap="rnd" cmpd="sng">
            <a:solidFill>
              <a:srgbClr val="C5C5C5">
                <a:alpha val="45000"/>
              </a:srgb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2" name="AutoShape 4"/>
          <p:cNvSpPr>
            <a:spLocks/>
          </p:cNvSpPr>
          <p:nvPr/>
        </p:nvSpPr>
        <p:spPr bwMode="auto">
          <a:xfrm rot="16200000">
            <a:off x="7554119" y="5253832"/>
            <a:ext cx="1892300" cy="12938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lnTo>
                  <a:pt x="11085" y="0"/>
                </a:lnTo>
                <a:lnTo>
                  <a:pt x="21600" y="21600"/>
                </a:lnTo>
                <a:close/>
              </a:path>
            </a:pathLst>
          </a:custGeom>
          <a:gradFill rotWithShape="0">
            <a:gsLst>
              <a:gs pos="0">
                <a:srgbClr val="FF99B8"/>
              </a:gs>
              <a:gs pos="40001">
                <a:srgbClr val="FF388C"/>
              </a:gs>
              <a:gs pos="100000">
                <a:srgbClr val="B3014C"/>
              </a:gs>
            </a:gsLst>
            <a:lin ang="5400000"/>
          </a:gra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91440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053" name="Rectangle 5"/>
          <p:cNvSpPr>
            <a:spLocks/>
          </p:cNvSpPr>
          <p:nvPr>
            <p:ph type="title"/>
          </p:nvPr>
        </p:nvSpPr>
        <p:spPr bwMode="auto">
          <a:xfrm>
            <a:off x="539750" y="0"/>
            <a:ext cx="8062913" cy="2246313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" charset="0"/>
              </a:rPr>
              <a:t>Click to edit Master title style</a:t>
            </a:r>
          </a:p>
        </p:txBody>
      </p:sp>
      <p:sp>
        <p:nvSpPr>
          <p:cNvPr id="2054" name="Rectangle 6"/>
          <p:cNvSpPr>
            <a:spLocks/>
          </p:cNvSpPr>
          <p:nvPr>
            <p:ph type="body" idx="1"/>
          </p:nvPr>
        </p:nvSpPr>
        <p:spPr bwMode="auto">
          <a:xfrm>
            <a:off x="539750" y="2249488"/>
            <a:ext cx="8062913" cy="34671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" charset="0"/>
              </a:rPr>
              <a:t>Second level</a:t>
            </a:r>
          </a:p>
          <a:p>
            <a:pPr lvl="2"/>
            <a:r>
              <a:rPr lang="en-US" smtClean="0">
                <a:sym typeface="Helvetica" charset="0"/>
              </a:rPr>
              <a:t>Third level</a:t>
            </a:r>
          </a:p>
          <a:p>
            <a:pPr lvl="3"/>
            <a:r>
              <a:rPr lang="en-US" smtClean="0">
                <a:sym typeface="Helvetica" charset="0"/>
              </a:rPr>
              <a:t>Fourth level</a:t>
            </a:r>
          </a:p>
          <a:p>
            <a:pPr lvl="4"/>
            <a:r>
              <a:rPr lang="en-US" smtClean="0">
                <a:sym typeface="Helvetica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1pPr>
      <a:lvl2pPr marL="457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2pPr>
      <a:lvl3pPr marL="914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3pPr>
      <a:lvl4pPr marL="1371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4pPr>
      <a:lvl5pPr marL="18288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5pPr>
      <a:lvl6pPr marL="22860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6pPr>
      <a:lvl7pPr marL="2743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7pPr>
      <a:lvl8pPr marL="3200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8pPr>
      <a:lvl9pPr marL="3657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>
            <p:ph type="title"/>
          </p:nvPr>
        </p:nvSpPr>
        <p:spPr>
          <a:xfrm>
            <a:off x="304800" y="1752600"/>
            <a:ext cx="8061325" cy="1470025"/>
          </a:xfrm>
        </p:spPr>
        <p:txBody>
          <a:bodyPr/>
          <a:lstStyle/>
          <a:p>
            <a:pPr marL="484188" algn="r" defTabSz="914400"/>
            <a:r>
              <a:rPr lang="en-US" sz="24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ECM</a:t>
            </a:r>
            <a: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6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Extending  Children's  Mathematics</a:t>
            </a:r>
            <a: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GANAG lesson</a:t>
            </a:r>
            <a: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ECM</a:t>
            </a:r>
            <a:b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Extending Children’s Mathematics</a:t>
            </a:r>
            <a:b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8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GANAG Lesson</a:t>
            </a:r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>
            <p:ph type="body" idx="1"/>
          </p:nvPr>
        </p:nvSpPr>
        <p:spPr>
          <a:xfrm>
            <a:off x="381000" y="3352800"/>
            <a:ext cx="8061325" cy="1752600"/>
          </a:xfrm>
        </p:spPr>
        <p:txBody>
          <a:bodyPr/>
          <a:lstStyle/>
          <a:p>
            <a:pPr algn="r"/>
            <a:r>
              <a:rPr lang="en-US" sz="3000"/>
              <a:t>Dr. Cindy Viala</a:t>
            </a:r>
          </a:p>
          <a:p>
            <a:pPr algn="r"/>
            <a:r>
              <a:rPr lang="en-US" sz="3000"/>
              <a:t>Third grade</a:t>
            </a:r>
          </a:p>
          <a:p>
            <a:pPr algn="r"/>
            <a:r>
              <a:rPr lang="en-US" sz="3000"/>
              <a:t>March of 2013</a:t>
            </a:r>
            <a:endParaRPr lang="en-US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marL="484188" defTabSz="914400"/>
            <a:r>
              <a:rPr lang="en-US" sz="4800" b="1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  <a:r>
              <a:rPr lang="en-US" sz="42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oal</a:t>
            </a:r>
            <a:endParaRPr lang="en-US"/>
          </a:p>
        </p:txBody>
      </p:sp>
      <p:sp>
        <p:nvSpPr>
          <p:cNvPr id="5122" name="Rectangle 2"/>
          <p:cNvSpPr>
            <a:spLocks/>
          </p:cNvSpPr>
          <p:nvPr>
            <p:ph type="body" idx="1"/>
          </p:nvPr>
        </p:nvSpPr>
        <p:spPr bwMode="auto">
          <a:xfrm>
            <a:off x="381000" y="1295400"/>
            <a:ext cx="8534400" cy="1370013"/>
          </a:xfrm>
          <a:noFill/>
          <a:ln w="12700" cap="flat">
            <a:miter lim="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63500" algn="l">
              <a:lnSpc>
                <a:spcPct val="90000"/>
              </a:lnSpc>
              <a:spcBef>
                <a:spcPts val="600"/>
              </a:spcBef>
              <a:buClr>
                <a:srgbClr val="FF388C"/>
              </a:buClr>
              <a:buFont typeface="Wingdings 2" pitchFamily="18" charset="2"/>
              <a:buNone/>
            </a:pPr>
            <a:r>
              <a:rPr lang="en-US" sz="2500"/>
              <a:t>Goal : Make sense of problems and persevere in solving them. (Mathematical Practice 3.MP.1) </a:t>
            </a:r>
          </a:p>
          <a:p>
            <a:pPr marL="63500" algn="l">
              <a:lnSpc>
                <a:spcPct val="90000"/>
              </a:lnSpc>
              <a:spcBef>
                <a:spcPts val="600"/>
              </a:spcBef>
              <a:buClr>
                <a:srgbClr val="FF388C"/>
              </a:buClr>
              <a:buFont typeface="Wingdings 2" pitchFamily="18" charset="2"/>
              <a:buNone/>
            </a:pPr>
            <a:r>
              <a:rPr lang="en-US" sz="2500"/>
              <a:t>Students score themselves on the goal (1, 2, 3,or 4)</a:t>
            </a:r>
            <a:endParaRPr lang="en-US"/>
          </a:p>
        </p:txBody>
      </p:sp>
      <p:pic>
        <p:nvPicPr>
          <p:cNvPr id="5123" name="Picture 3" descr="image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97501">
            <a:off x="4618038" y="2735263"/>
            <a:ext cx="4341812" cy="285115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pic>
        <p:nvPicPr>
          <p:cNvPr id="5124" name="Picture 4" descr="image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4572000"/>
            <a:ext cx="3505200" cy="216535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pic>
        <p:nvPicPr>
          <p:cNvPr id="5125" name="Picture 5" descr="image4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242236">
            <a:off x="333375" y="2708275"/>
            <a:ext cx="3865563" cy="22479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marL="484188" defTabSz="914400"/>
            <a:r>
              <a:rPr lang="en-US" sz="4800" b="1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42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ccess Prior Knowledge</a:t>
            </a:r>
            <a:endParaRPr lang="en-US"/>
          </a:p>
        </p:txBody>
      </p:sp>
      <p:pic>
        <p:nvPicPr>
          <p:cNvPr id="6146" name="Picture 2" descr="image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914400"/>
            <a:ext cx="2209800" cy="27432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pic>
        <p:nvPicPr>
          <p:cNvPr id="6147" name="Picture 3" descr="image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4572000"/>
            <a:ext cx="6477000" cy="20574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sp>
        <p:nvSpPr>
          <p:cNvPr id="6148" name="Rectangle 4"/>
          <p:cNvSpPr>
            <a:spLocks/>
          </p:cNvSpPr>
          <p:nvPr>
            <p:ph type="body" idx="1"/>
          </p:nvPr>
        </p:nvSpPr>
        <p:spPr bwMode="auto">
          <a:xfrm>
            <a:off x="457200" y="1600200"/>
            <a:ext cx="8229600" cy="3657600"/>
          </a:xfrm>
          <a:noFill/>
          <a:ln w="12700" cap="flat">
            <a:miter lim="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139700" indent="-76200" algn="l">
              <a:spcBef>
                <a:spcPts val="600"/>
              </a:spcBef>
              <a:buClr>
                <a:srgbClr val="FF388C"/>
              </a:buClr>
              <a:buFont typeface="Wingdings 2" pitchFamily="18" charset="2"/>
              <a:buNone/>
            </a:pPr>
            <a:r>
              <a:rPr lang="en-US" sz="2800"/>
              <a:t>Display picture to get </a:t>
            </a:r>
          </a:p>
          <a:p>
            <a:pPr marL="139700" indent="-76200" algn="l">
              <a:spcBef>
                <a:spcPts val="600"/>
              </a:spcBef>
              <a:buClr>
                <a:srgbClr val="FF388C"/>
              </a:buClr>
              <a:buFont typeface="Wingdings 2" pitchFamily="18" charset="2"/>
              <a:buNone/>
            </a:pPr>
            <a:r>
              <a:rPr lang="en-US" sz="2800"/>
              <a:t>the students “hooked.”</a:t>
            </a:r>
          </a:p>
          <a:p>
            <a:pPr marL="139700" indent="-76200" algn="l">
              <a:spcBef>
                <a:spcPts val="700"/>
              </a:spcBef>
              <a:buClr>
                <a:srgbClr val="FF388C"/>
              </a:buClr>
              <a:buSzPct val="80000"/>
              <a:buFont typeface="Wingdings 2" pitchFamily="18" charset="2"/>
              <a:buChar char="•"/>
            </a:pPr>
            <a:endParaRPr lang="en-US" sz="2800"/>
          </a:p>
          <a:p>
            <a:pPr marL="139700" indent="-76200" algn="l">
              <a:spcBef>
                <a:spcPts val="700"/>
              </a:spcBef>
              <a:buClr>
                <a:srgbClr val="FF388C"/>
              </a:buClr>
              <a:buFont typeface="Wingdings 2" pitchFamily="18" charset="2"/>
              <a:buNone/>
            </a:pPr>
            <a:endParaRPr lang="en-US" sz="2800"/>
          </a:p>
          <a:p>
            <a:pPr marL="139700" indent="-76200" algn="l">
              <a:spcBef>
                <a:spcPts val="500"/>
              </a:spcBef>
              <a:buClr>
                <a:srgbClr val="FF388C"/>
              </a:buClr>
              <a:buFont typeface="Wingdings 2" pitchFamily="18" charset="2"/>
              <a:buNone/>
            </a:pPr>
            <a:r>
              <a:rPr lang="en-US" sz="2400"/>
              <a:t>Read problem with students and discuss with students what they know about the problem and what they are trying to find out.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marL="484188" defTabSz="914400"/>
            <a:r>
              <a:rPr lang="en-US" sz="4800" b="1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sz="42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ew Information</a:t>
            </a:r>
            <a:endParaRPr lang="en-US"/>
          </a:p>
        </p:txBody>
      </p:sp>
      <p:sp>
        <p:nvSpPr>
          <p:cNvPr id="7170" name="Rectangle 2"/>
          <p:cNvSpPr>
            <a:spLocks/>
          </p:cNvSpPr>
          <p:nvPr>
            <p:ph type="body" idx="1"/>
          </p:nvPr>
        </p:nvSpPr>
        <p:spPr bwMode="auto">
          <a:xfrm>
            <a:off x="457200" y="1219200"/>
            <a:ext cx="8153400" cy="1219200"/>
          </a:xfrm>
          <a:noFill/>
          <a:ln w="12700" cap="flat">
            <a:miter lim="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376238" indent="-312738" algn="l">
              <a:lnSpc>
                <a:spcPct val="80000"/>
              </a:lnSpc>
              <a:spcBef>
                <a:spcPts val="500"/>
              </a:spcBef>
              <a:buClr>
                <a:srgbClr val="FF388C"/>
              </a:buClr>
              <a:buSzPct val="80000"/>
              <a:buFont typeface="Wingdings 2" pitchFamily="18" charset="2"/>
              <a:buChar char="•"/>
            </a:pPr>
            <a:r>
              <a:rPr lang="en-US" sz="2200"/>
              <a:t>After students have worked the problem, students gather at the carpet area to discuss strategies.  The teacher has purposefully chosen certain student strategies. </a:t>
            </a:r>
            <a:endParaRPr lang="en-US"/>
          </a:p>
        </p:txBody>
      </p:sp>
      <p:sp>
        <p:nvSpPr>
          <p:cNvPr id="7171" name="AutoShape 3"/>
          <p:cNvSpPr>
            <a:spLocks/>
          </p:cNvSpPr>
          <p:nvPr/>
        </p:nvSpPr>
        <p:spPr bwMode="auto">
          <a:xfrm rot="20587277">
            <a:off x="234950" y="2560638"/>
            <a:ext cx="2224088" cy="3810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/>
          <a:lstStyle/>
          <a:p>
            <a:pPr defTabSz="914400"/>
            <a:r>
              <a:rPr lang="en-US" sz="1800" b="1">
                <a:solidFill>
                  <a:srgbClr val="FFFFFF"/>
                </a:solidFill>
              </a:rPr>
              <a:t>Direct Modeling</a:t>
            </a:r>
            <a:endParaRPr lang="en-US"/>
          </a:p>
        </p:txBody>
      </p:sp>
      <p:sp>
        <p:nvSpPr>
          <p:cNvPr id="7172" name="AutoShape 4"/>
          <p:cNvSpPr>
            <a:spLocks/>
          </p:cNvSpPr>
          <p:nvPr/>
        </p:nvSpPr>
        <p:spPr bwMode="auto">
          <a:xfrm>
            <a:off x="3429000" y="2514600"/>
            <a:ext cx="2286000" cy="3810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/>
          <a:lstStyle/>
          <a:p>
            <a:pPr defTabSz="914400"/>
            <a:r>
              <a:rPr lang="en-US" sz="1800" b="1">
                <a:solidFill>
                  <a:srgbClr val="FFFFFF"/>
                </a:solidFill>
              </a:rPr>
              <a:t>Repeated Addition</a:t>
            </a:r>
            <a:endParaRPr lang="en-US"/>
          </a:p>
        </p:txBody>
      </p:sp>
      <p:sp>
        <p:nvSpPr>
          <p:cNvPr id="7173" name="AutoShape 5"/>
          <p:cNvSpPr>
            <a:spLocks/>
          </p:cNvSpPr>
          <p:nvPr/>
        </p:nvSpPr>
        <p:spPr bwMode="auto">
          <a:xfrm rot="971547">
            <a:off x="6435725" y="2732088"/>
            <a:ext cx="2708275" cy="3810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/>
          <a:lstStyle/>
          <a:p>
            <a:pPr defTabSz="914400"/>
            <a:r>
              <a:rPr lang="en-US" sz="1800" b="1">
                <a:solidFill>
                  <a:srgbClr val="FFFFFF"/>
                </a:solidFill>
              </a:rPr>
              <a:t>Repeated Subtraction</a:t>
            </a:r>
            <a:endParaRPr lang="en-US"/>
          </a:p>
        </p:txBody>
      </p:sp>
      <p:pic>
        <p:nvPicPr>
          <p:cNvPr id="7174" name="Picture 6" descr="image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741944">
            <a:off x="29369" y="3517106"/>
            <a:ext cx="3324225" cy="2493963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pic>
        <p:nvPicPr>
          <p:cNvPr id="7175" name="Picture 7" descr="image8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072189">
            <a:off x="5908676" y="3663950"/>
            <a:ext cx="3162300" cy="2371725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sp>
        <p:nvSpPr>
          <p:cNvPr id="7176" name="AutoShape 8"/>
          <p:cNvSpPr>
            <a:spLocks/>
          </p:cNvSpPr>
          <p:nvPr/>
        </p:nvSpPr>
        <p:spPr bwMode="auto">
          <a:xfrm>
            <a:off x="2133600" y="3429000"/>
            <a:ext cx="1066800" cy="2286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5400"/>
                </a:moveTo>
                <a:lnTo>
                  <a:pt x="19285" y="5400"/>
                </a:lnTo>
                <a:lnTo>
                  <a:pt x="19285" y="0"/>
                </a:lnTo>
                <a:lnTo>
                  <a:pt x="21600" y="10800"/>
                </a:lnTo>
                <a:lnTo>
                  <a:pt x="19285" y="21600"/>
                </a:lnTo>
                <a:lnTo>
                  <a:pt x="19285" y="16200"/>
                </a:lnTo>
                <a:lnTo>
                  <a:pt x="0" y="16200"/>
                </a:lnTo>
                <a:lnTo>
                  <a:pt x="1157" y="10800"/>
                </a:lnTo>
                <a:close/>
              </a:path>
            </a:pathLst>
          </a:custGeom>
          <a:solidFill>
            <a:srgbClr val="FF388C"/>
          </a:solidFill>
          <a:ln w="25400" cap="flat" cmpd="sng">
            <a:solidFill>
              <a:srgbClr val="BA2966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914400"/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7177" name="Picture 9" descr="image9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3048000"/>
            <a:ext cx="2819400" cy="27432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pPr marL="484188" defTabSz="914400"/>
            <a:r>
              <a:rPr lang="en-US" sz="4800" b="1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sz="42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ew Information</a:t>
            </a:r>
            <a:endParaRPr lang="en-US"/>
          </a:p>
        </p:txBody>
      </p:sp>
      <p:sp>
        <p:nvSpPr>
          <p:cNvPr id="8194" name="Rectangle 2"/>
          <p:cNvSpPr>
            <a:spLocks/>
          </p:cNvSpPr>
          <p:nvPr>
            <p:ph type="body" idx="1"/>
          </p:nvPr>
        </p:nvSpPr>
        <p:spPr bwMode="auto">
          <a:xfrm>
            <a:off x="457200" y="1600200"/>
            <a:ext cx="8229600" cy="1371600"/>
          </a:xfrm>
          <a:noFill/>
          <a:ln w="12700" cap="flat">
            <a:miter lim="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369888" indent="-306388" algn="l">
              <a:spcBef>
                <a:spcPts val="500"/>
              </a:spcBef>
              <a:buClr>
                <a:srgbClr val="FF388C"/>
              </a:buClr>
              <a:buSzPct val="80000"/>
              <a:buFont typeface="Wingdings 2" pitchFamily="18" charset="2"/>
              <a:buChar char="•"/>
            </a:pPr>
            <a:r>
              <a:rPr lang="en-US" sz="2400"/>
              <a:t>Students compared and contrasted each other’s strategies.  They looked at the notation and were asked how they could notate more efficiently.</a:t>
            </a:r>
            <a:endParaRPr lang="en-US"/>
          </a:p>
        </p:txBody>
      </p:sp>
      <p:pic>
        <p:nvPicPr>
          <p:cNvPr id="8195" name="Picture 3" descr="image1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1231900" y="3416300"/>
            <a:ext cx="3556000" cy="2667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sp>
        <p:nvSpPr>
          <p:cNvPr id="8196" name="AutoShape 4"/>
          <p:cNvSpPr>
            <a:spLocks/>
          </p:cNvSpPr>
          <p:nvPr/>
        </p:nvSpPr>
        <p:spPr bwMode="auto">
          <a:xfrm rot="20605129">
            <a:off x="215900" y="4578350"/>
            <a:ext cx="1752600" cy="711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/>
          <a:lstStyle/>
          <a:p>
            <a:pPr defTabSz="914400"/>
            <a:r>
              <a:rPr lang="en-US" sz="2000" b="1">
                <a:solidFill>
                  <a:srgbClr val="FFFFFF"/>
                </a:solidFill>
              </a:rPr>
              <a:t>Skip Counting</a:t>
            </a:r>
            <a:endParaRPr lang="en-US"/>
          </a:p>
        </p:txBody>
      </p:sp>
      <p:pic>
        <p:nvPicPr>
          <p:cNvPr id="8197" name="Picture 5" descr="image1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4279900" y="3416300"/>
            <a:ext cx="3556000" cy="2667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sp>
        <p:nvSpPr>
          <p:cNvPr id="8198" name="AutoShape 6"/>
          <p:cNvSpPr>
            <a:spLocks/>
          </p:cNvSpPr>
          <p:nvPr/>
        </p:nvSpPr>
        <p:spPr bwMode="auto">
          <a:xfrm>
            <a:off x="3962400" y="3886200"/>
            <a:ext cx="977900" cy="4841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5400"/>
                </a:moveTo>
                <a:lnTo>
                  <a:pt x="16250" y="5400"/>
                </a:lnTo>
                <a:lnTo>
                  <a:pt x="16250" y="0"/>
                </a:lnTo>
                <a:lnTo>
                  <a:pt x="21600" y="10800"/>
                </a:lnTo>
                <a:lnTo>
                  <a:pt x="16250" y="21600"/>
                </a:lnTo>
                <a:lnTo>
                  <a:pt x="16250" y="16200"/>
                </a:lnTo>
                <a:lnTo>
                  <a:pt x="0" y="16200"/>
                </a:lnTo>
                <a:lnTo>
                  <a:pt x="2674" y="10800"/>
                </a:lnTo>
                <a:close/>
              </a:path>
            </a:pathLst>
          </a:custGeom>
          <a:solidFill>
            <a:srgbClr val="FF388C"/>
          </a:solidFill>
          <a:ln w="25400" cap="flat" cmpd="sng">
            <a:solidFill>
              <a:srgbClr val="BA2966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914400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199" name="AutoShape 7"/>
          <p:cNvSpPr>
            <a:spLocks/>
          </p:cNvSpPr>
          <p:nvPr/>
        </p:nvSpPr>
        <p:spPr bwMode="auto">
          <a:xfrm rot="744554">
            <a:off x="6323013" y="2963863"/>
            <a:ext cx="2809875" cy="406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/>
          <a:lstStyle/>
          <a:p>
            <a:pPr defTabSz="914400"/>
            <a:r>
              <a:rPr lang="en-US" sz="2000" b="1">
                <a:solidFill>
                  <a:srgbClr val="FFFFFF"/>
                </a:solidFill>
              </a:rPr>
              <a:t>Relational Thinking</a:t>
            </a:r>
            <a:endParaRPr lang="en-US"/>
          </a:p>
        </p:txBody>
      </p:sp>
      <p:sp>
        <p:nvSpPr>
          <p:cNvPr id="8200" name="AutoShape 8"/>
          <p:cNvSpPr>
            <a:spLocks/>
          </p:cNvSpPr>
          <p:nvPr/>
        </p:nvSpPr>
        <p:spPr bwMode="auto">
          <a:xfrm>
            <a:off x="5562600" y="533400"/>
            <a:ext cx="3581400" cy="6699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66CCFF"/>
          </a:soli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50800" tIns="50800" rIns="50800" bIns="50800"/>
          <a:lstStyle/>
          <a:p>
            <a:pPr defTabSz="914400"/>
            <a:r>
              <a:rPr lang="en-US" sz="1800"/>
              <a:t>(2) Identifying Similarities and Differences</a:t>
            </a:r>
            <a:endParaRPr lang="en-US"/>
          </a:p>
        </p:txBody>
      </p:sp>
      <p:sp>
        <p:nvSpPr>
          <p:cNvPr id="8201" name="AutoShape 9"/>
          <p:cNvSpPr>
            <a:spLocks/>
          </p:cNvSpPr>
          <p:nvPr/>
        </p:nvSpPr>
        <p:spPr bwMode="auto">
          <a:xfrm>
            <a:off x="6019800" y="152400"/>
            <a:ext cx="2895600" cy="3810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/>
          <a:lstStyle/>
          <a:p>
            <a:pPr defTabSz="914400"/>
            <a:r>
              <a:rPr lang="en-US" sz="1800" b="1">
                <a:solidFill>
                  <a:srgbClr val="FFFFFF"/>
                </a:solidFill>
              </a:rPr>
              <a:t>High Yield Strategy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marL="484188" defTabSz="914400"/>
            <a:r>
              <a:rPr lang="en-US" sz="42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Scoring to the Standards</a:t>
            </a:r>
            <a:endParaRPr lang="en-US"/>
          </a:p>
        </p:txBody>
      </p:sp>
      <p:pic>
        <p:nvPicPr>
          <p:cNvPr id="9218" name="Picture 2" descr="image1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932932">
            <a:off x="5087143" y="3850482"/>
            <a:ext cx="3243263" cy="243205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pic>
        <p:nvPicPr>
          <p:cNvPr id="9219" name="Picture 3" descr="image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097327">
            <a:off x="889000" y="3908425"/>
            <a:ext cx="3076575" cy="2308225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sp>
        <p:nvSpPr>
          <p:cNvPr id="9220" name="Rectangle 4"/>
          <p:cNvSpPr>
            <a:spLocks/>
          </p:cNvSpPr>
          <p:nvPr>
            <p:ph type="body" idx="1"/>
          </p:nvPr>
        </p:nvSpPr>
        <p:spPr bwMode="auto">
          <a:xfrm>
            <a:off x="457200" y="990600"/>
            <a:ext cx="8229600" cy="2667000"/>
          </a:xfrm>
          <a:noFill/>
          <a:ln w="12700" cap="flat">
            <a:miter lim="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376238" indent="-312738" algn="l">
              <a:lnSpc>
                <a:spcPct val="90000"/>
              </a:lnSpc>
              <a:spcBef>
                <a:spcPts val="500"/>
              </a:spcBef>
              <a:buClr>
                <a:srgbClr val="FF388C"/>
              </a:buClr>
              <a:buSzPct val="80000"/>
              <a:buFont typeface="Wingdings 2" pitchFamily="18" charset="2"/>
              <a:buChar char="•"/>
            </a:pPr>
            <a:r>
              <a:rPr lang="en-US" sz="2200"/>
              <a:t>While students were working the teacher walked around with her scoring guide and scored to the standard:</a:t>
            </a:r>
            <a:endParaRPr lang="en-US" sz="2700"/>
          </a:p>
          <a:p>
            <a:pPr marL="376238" indent="-312738" algn="l">
              <a:lnSpc>
                <a:spcPct val="90000"/>
              </a:lnSpc>
              <a:spcBef>
                <a:spcPts val="500"/>
              </a:spcBef>
              <a:buClr>
                <a:srgbClr val="FF388C"/>
              </a:buClr>
              <a:buSzPct val="80000"/>
              <a:buFont typeface="Wingdings 2" pitchFamily="18" charset="2"/>
              <a:buChar char="•"/>
            </a:pPr>
            <a:r>
              <a:rPr lang="en-US" sz="2200" b="1"/>
              <a:t>3.OA.5 </a:t>
            </a:r>
            <a:r>
              <a:rPr lang="en-US" sz="2200"/>
              <a:t>Apply properties of operations as strategies to multiply and divide.</a:t>
            </a:r>
            <a:endParaRPr lang="en-US" sz="2400" b="1"/>
          </a:p>
          <a:p>
            <a:pPr marL="376238" indent="-312738" algn="l">
              <a:lnSpc>
                <a:spcPct val="90000"/>
              </a:lnSpc>
              <a:spcBef>
                <a:spcPts val="500"/>
              </a:spcBef>
              <a:buClr>
                <a:srgbClr val="FF388C"/>
              </a:buClr>
              <a:buSzPct val="80000"/>
              <a:buFont typeface="Wingdings 2" pitchFamily="18" charset="2"/>
              <a:buChar char="•"/>
            </a:pPr>
            <a:r>
              <a:rPr lang="en-US" sz="2200" b="1"/>
              <a:t>3.OA.7 </a:t>
            </a:r>
            <a:r>
              <a:rPr lang="en-US" sz="2200"/>
              <a:t>Fluently multiply and divide within 100, using strategies such as the relationship between multiplication and division or properties of operation.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pPr marL="484188" defTabSz="914400"/>
            <a:r>
              <a:rPr lang="en-US" sz="4800" b="1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4200">
                <a:solidFill>
                  <a:srgbClr val="FF7BA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pplication</a:t>
            </a:r>
            <a:endParaRPr lang="en-US"/>
          </a:p>
        </p:txBody>
      </p:sp>
      <p:sp>
        <p:nvSpPr>
          <p:cNvPr id="10242" name="Rectangle 2"/>
          <p:cNvSpPr>
            <a:spLocks/>
          </p:cNvSpPr>
          <p:nvPr>
            <p:ph type="body" idx="1"/>
          </p:nvPr>
        </p:nvSpPr>
        <p:spPr bwMode="auto">
          <a:xfrm>
            <a:off x="609600" y="1447800"/>
            <a:ext cx="8229600" cy="1524000"/>
          </a:xfrm>
          <a:noFill/>
          <a:ln w="12700" cap="flat">
            <a:miter lim="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47675" algn="l">
              <a:spcBef>
                <a:spcPts val="700"/>
              </a:spcBef>
              <a:buClr>
                <a:srgbClr val="FF388C"/>
              </a:buClr>
              <a:buFont typeface="Wingdings 2" pitchFamily="18" charset="2"/>
              <a:buNone/>
            </a:pPr>
            <a:r>
              <a:rPr lang="en-US" sz="3000"/>
              <a:t>After discussion, students were given one more number set to apply new strategies.</a:t>
            </a:r>
            <a:endParaRPr lang="en-US"/>
          </a:p>
        </p:txBody>
      </p:sp>
      <p:sp>
        <p:nvSpPr>
          <p:cNvPr id="10243" name="AutoShape 3"/>
          <p:cNvSpPr>
            <a:spLocks/>
          </p:cNvSpPr>
          <p:nvPr/>
        </p:nvSpPr>
        <p:spPr bwMode="auto">
          <a:xfrm>
            <a:off x="990600" y="3352800"/>
            <a:ext cx="1905000" cy="838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/>
          <a:lstStyle/>
          <a:p>
            <a:pPr defTabSz="914400"/>
            <a:r>
              <a:rPr lang="en-US" sz="4800" b="1">
                <a:solidFill>
                  <a:srgbClr val="FF5698"/>
                </a:solidFill>
              </a:rPr>
              <a:t>G</a:t>
            </a:r>
            <a:r>
              <a:rPr lang="en-US" sz="4400">
                <a:solidFill>
                  <a:srgbClr val="FF5698"/>
                </a:solidFill>
              </a:rPr>
              <a:t>oal</a:t>
            </a:r>
            <a:endParaRPr lang="en-US"/>
          </a:p>
        </p:txBody>
      </p:sp>
      <p:sp>
        <p:nvSpPr>
          <p:cNvPr id="10244" name="AutoShape 4"/>
          <p:cNvSpPr>
            <a:spLocks/>
          </p:cNvSpPr>
          <p:nvPr/>
        </p:nvSpPr>
        <p:spPr bwMode="auto">
          <a:xfrm>
            <a:off x="1143000" y="4114800"/>
            <a:ext cx="7620000" cy="10795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/>
          <a:lstStyle/>
          <a:p>
            <a:pPr defTabSz="914400"/>
            <a:r>
              <a:rPr lang="en-US" sz="3200">
                <a:solidFill>
                  <a:srgbClr val="FFFFFF"/>
                </a:solidFill>
              </a:rPr>
              <a:t>At the end of the lesson the goal is re-visited and students score themselves.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388C"/>
      </a:accent1>
      <a:accent2>
        <a:srgbClr val="E40059"/>
      </a:accent2>
      <a:accent3>
        <a:srgbClr val="FFFFFF"/>
      </a:accent3>
      <a:accent4>
        <a:srgbClr val="000000"/>
      </a:accent4>
      <a:accent5>
        <a:srgbClr val="FFAEC5"/>
      </a:accent5>
      <a:accent6>
        <a:srgbClr val="CF0050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FF388C"/>
          </a:solidFill>
          <a:prstDash val="solid"/>
          <a:round/>
          <a:headEnd type="none" w="med" len="med"/>
          <a:tailEnd type="none" w="med" len="med"/>
        </a:ln>
        <a:effectLst>
          <a:outerShdw dist="38100" dir="14699968" algn="ctr" rotWithShape="0">
            <a:srgbClr val="000000">
              <a:alpha val="59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FF388C"/>
          </a:solidFill>
          <a:prstDash val="solid"/>
          <a:round/>
          <a:headEnd type="none" w="med" len="med"/>
          <a:tailEnd type="none" w="med" len="med"/>
        </a:ln>
        <a:effectLst>
          <a:outerShdw dist="38100" dir="14699968" algn="ctr" rotWithShape="0">
            <a:srgbClr val="000000">
              <a:alpha val="59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388C"/>
      </a:accent1>
      <a:accent2>
        <a:srgbClr val="E40059"/>
      </a:accent2>
      <a:accent3>
        <a:srgbClr val="FFFFFF"/>
      </a:accent3>
      <a:accent4>
        <a:srgbClr val="000000"/>
      </a:accent4>
      <a:accent5>
        <a:srgbClr val="FFAEC5"/>
      </a:accent5>
      <a:accent6>
        <a:srgbClr val="CF0050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FF388C"/>
          </a:solidFill>
          <a:prstDash val="solid"/>
          <a:round/>
          <a:headEnd type="none" w="med" len="med"/>
          <a:tailEnd type="none" w="med" len="med"/>
        </a:ln>
        <a:effectLst>
          <a:outerShdw dist="38100" dir="14699968" algn="ctr" rotWithShape="0">
            <a:srgbClr val="000000">
              <a:alpha val="59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FF388C"/>
          </a:solidFill>
          <a:prstDash val="solid"/>
          <a:round/>
          <a:headEnd type="none" w="med" len="med"/>
          <a:tailEnd type="none" w="med" len="med"/>
        </a:ln>
        <a:effectLst>
          <a:outerShdw dist="38100" dir="14699968" algn="ctr" rotWithShape="0">
            <a:srgbClr val="000000">
              <a:alpha val="59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572E2D"/>
      </a:dk1>
      <a:lt1>
        <a:srgbClr val="2A5657"/>
      </a:lt1>
      <a:dk2>
        <a:srgbClr val="A7A7A7"/>
      </a:dk2>
      <a:lt2>
        <a:srgbClr val="535353"/>
      </a:lt2>
      <a:accent1>
        <a:srgbClr val="FF388C"/>
      </a:accent1>
      <a:accent2>
        <a:srgbClr val="E40059"/>
      </a:accent2>
      <a:accent3>
        <a:srgbClr val="ACB4B4"/>
      </a:accent3>
      <a:accent4>
        <a:srgbClr val="492625"/>
      </a:accent4>
      <a:accent5>
        <a:srgbClr val="FFAEC5"/>
      </a:accent5>
      <a:accent6>
        <a:srgbClr val="CF0050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Helvetica</vt:lpstr>
      <vt:lpstr>Noteworthy Bold</vt:lpstr>
      <vt:lpstr>Wingdings 2</vt:lpstr>
      <vt:lpstr>Office Theme</vt:lpstr>
      <vt:lpstr>Office Theme</vt:lpstr>
      <vt:lpstr>ECM  Extending  Children's  Mathematics GANAG lesson     ECM Extending Children’s Mathematics GANAG Lesson</vt:lpstr>
      <vt:lpstr>Goal</vt:lpstr>
      <vt:lpstr>Access Prior Knowledge</vt:lpstr>
      <vt:lpstr>New Information</vt:lpstr>
      <vt:lpstr>New Information</vt:lpstr>
      <vt:lpstr>Scoring to the Standards</vt:lpstr>
      <vt:lpstr>Application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ECM  Extending  Children's  Mathematics GANAG lesson     ECM Extending Children’s Mathematics GANAG Lesson</dc:title>
  <cp:lastModifiedBy>RPS</cp:lastModifiedBy>
  <cp:revision>1</cp:revision>
  <dcterms:modified xsi:type="dcterms:W3CDTF">2013-04-22T20:50:37Z</dcterms:modified>
</cp:coreProperties>
</file>